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67" r:id="rId3"/>
    <p:sldId id="309" r:id="rId4"/>
    <p:sldId id="310" r:id="rId5"/>
    <p:sldId id="282" r:id="rId6"/>
    <p:sldId id="288" r:id="rId7"/>
    <p:sldId id="257" r:id="rId8"/>
    <p:sldId id="258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70" r:id="rId20"/>
    <p:sldId id="271" r:id="rId21"/>
    <p:sldId id="274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9" r:id="rId36"/>
    <p:sldId id="290" r:id="rId3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Didact Gothic" panose="00000500000000000000" pitchFamily="2" charset="0"/>
      <p:regular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Inter" panose="020B0604020202020204" charset="0"/>
      <p:regular r:id="rId52"/>
      <p:bold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SemiBold" panose="000007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CE818A-3C87-4491-89EC-62A12972EEE3}">
  <a:tblStyle styleId="{4CCE818A-3C87-4491-89EC-62A12972E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9fa940987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9fa940987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9fa940987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9fa940987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9fa94098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9fa94098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9fa94098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9fa940987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9fa940987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9fa940987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9fa94098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9fa940987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fa94098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fa94098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80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9fa94098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9fa94098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9fa940987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9fa940987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9fa940987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a9fa940987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9fa940987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9fa940987_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9fa940987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9fa940987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9fa94098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9fa94098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2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0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264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7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QUoRVluGJPsbSCftx2pxaPDOabO5VjdKvUXbxLE4KI/cop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s://docs.google.com/spreadsheets/d/1oQUoRVluGJPsbSCftx2pxaPDOabO5VjdKvUXbxLE4KI/copy#gid=82200580" TargetMode="Externa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ide-view-business-man-calculating-finance-numbers_1162112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photo/man-with-laptop-posing-coworkers_11043361.htm#page=2&amp;query=business&amp;position=43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woman-working-laptop_1124106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happy-woman-working-laptop_11043366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businesswoman-looking-out-window-sitting-office_31433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photo/businessman-enjoying-day-office_1088783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ront-view-elegant-businesswoman-using-laptop-with-copy-space_1151273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top-view-office-desk-with-growth-chart-hands-with-keyboard_11383336.htm#page=2&amp;query=business&amp;position=22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financeinstitute.com/resources/accounting/earnings-before-tax-ebt-vs-pretax-inco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investopedia.com/terms/p/pretax-margin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5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2112203" y="7142399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9;p15">
            <a:extLst>
              <a:ext uri="{FF2B5EF4-FFF2-40B4-BE49-F238E27FC236}">
                <a16:creationId xmlns:a16="http://schemas.microsoft.com/office/drawing/2014/main" id="{362C04AE-5032-26F3-4F56-7564DC8E9352}"/>
              </a:ext>
            </a:extLst>
          </p:cNvPr>
          <p:cNvSpPr txBox="1">
            <a:spLocks/>
          </p:cNvSpPr>
          <p:nvPr/>
        </p:nvSpPr>
        <p:spPr>
          <a:xfrm>
            <a:off x="1355095" y="-756622"/>
            <a:ext cx="7761820" cy="355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100" dirty="0">
                <a:solidFill>
                  <a:schemeClr val="accent5">
                    <a:lumMod val="50000"/>
                  </a:schemeClr>
                </a:solidFill>
              </a:rPr>
              <a:t>World Quant IQC’ 24</a:t>
            </a:r>
            <a:br>
              <a:rPr lang="en-US" dirty="0"/>
            </a:br>
            <a:r>
              <a:rPr lang="en-US" sz="3500" dirty="0">
                <a:solidFill>
                  <a:schemeClr val="accent1"/>
                </a:solidFill>
              </a:rPr>
              <a:t>Team Oblivion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INDIAN INSTITUTE OF TECHNOLOGY PATNA </a:t>
            </a:r>
          </a:p>
        </p:txBody>
      </p:sp>
      <p:sp>
        <p:nvSpPr>
          <p:cNvPr id="3" name="Google Shape;500;p15">
            <a:extLst>
              <a:ext uri="{FF2B5EF4-FFF2-40B4-BE49-F238E27FC236}">
                <a16:creationId xmlns:a16="http://schemas.microsoft.com/office/drawing/2014/main" id="{0DB74F60-1147-C760-EF3E-87D95337DBD4}"/>
              </a:ext>
            </a:extLst>
          </p:cNvPr>
          <p:cNvSpPr txBox="1">
            <a:spLocks/>
          </p:cNvSpPr>
          <p:nvPr/>
        </p:nvSpPr>
        <p:spPr>
          <a:xfrm>
            <a:off x="1248637" y="3259973"/>
            <a:ext cx="625237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N" sz="1200" dirty="0"/>
              <a:t>ADITYA PRAKASH | YAGYESH ANSHUL | AARAV SHYAM </a:t>
            </a:r>
          </a:p>
        </p:txBody>
      </p:sp>
      <p:cxnSp>
        <p:nvCxnSpPr>
          <p:cNvPr id="4" name="Google Shape;501;p15">
            <a:extLst>
              <a:ext uri="{FF2B5EF4-FFF2-40B4-BE49-F238E27FC236}">
                <a16:creationId xmlns:a16="http://schemas.microsoft.com/office/drawing/2014/main" id="{B2E9F88C-6429-09F2-3976-B20C34F2EF81}"/>
              </a:ext>
            </a:extLst>
          </p:cNvPr>
          <p:cNvCxnSpPr/>
          <p:nvPr/>
        </p:nvCxnSpPr>
        <p:spPr>
          <a:xfrm>
            <a:off x="3356174" y="3082554"/>
            <a:ext cx="386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EA1C3F-823F-8751-18A1-16EDE1F8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5" y="2603311"/>
            <a:ext cx="2335091" cy="1313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52E02-D0B0-EC63-FB16-DD6B258FE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53" y="2362661"/>
            <a:ext cx="3619362" cy="309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 </a:t>
            </a:r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4361596" y="1969176"/>
            <a:ext cx="420796" cy="419677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1706286" y="1967624"/>
            <a:ext cx="425343" cy="42278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6"/>
          <p:cNvGrpSpPr/>
          <p:nvPr/>
        </p:nvGrpSpPr>
        <p:grpSpPr>
          <a:xfrm>
            <a:off x="7012381" y="1966917"/>
            <a:ext cx="425343" cy="424188"/>
            <a:chOff x="-3854375" y="2405000"/>
            <a:chExt cx="294600" cy="293800"/>
          </a:xfrm>
        </p:grpSpPr>
        <p:sp>
          <p:nvSpPr>
            <p:cNvPr id="245" name="Google Shape;245;p36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Maturity Model</a:t>
            </a:r>
            <a:endParaRPr/>
          </a:p>
        </p:txBody>
      </p:sp>
      <p:graphicFrame>
        <p:nvGraphicFramePr>
          <p:cNvPr id="252" name="Google Shape;252;p37"/>
          <p:cNvGraphicFramePr/>
          <p:nvPr/>
        </p:nvGraphicFramePr>
        <p:xfrm>
          <a:off x="747738" y="1272078"/>
          <a:ext cx="7648525" cy="3444060"/>
        </p:xfrm>
        <a:graphic>
          <a:graphicData uri="http://schemas.openxmlformats.org/drawingml/2006/table">
            <a:tbl>
              <a:tblPr>
                <a:noFill/>
                <a:tableStyleId>{4CCE818A-3C87-4491-89EC-62A12972EEE3}</a:tableStyleId>
              </a:tblPr>
              <a:tblGrid>
                <a:gridCol w="193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BasBasi</a:t>
                      </a:r>
                      <a:endParaRPr sz="18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Basic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Below Average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Advanced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World-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Procurement Strategy 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Organization &amp; Human resources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Procurement Processes 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Technology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Supplier relationship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3" name="Google Shape;253;p37"/>
          <p:cNvSpPr/>
          <p:nvPr/>
        </p:nvSpPr>
        <p:spPr>
          <a:xfrm>
            <a:off x="4081800" y="2071800"/>
            <a:ext cx="216600" cy="21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5378350" y="2071800"/>
            <a:ext cx="2166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3716600" y="2672275"/>
            <a:ext cx="216600" cy="21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6509975" y="2672275"/>
            <a:ext cx="2166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5683150" y="3252125"/>
            <a:ext cx="2166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6509975" y="3252125"/>
            <a:ext cx="216600" cy="21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3196800" y="3731425"/>
            <a:ext cx="2166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4887750" y="3731425"/>
            <a:ext cx="216600" cy="21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4887750" y="4299100"/>
            <a:ext cx="2166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7926275" y="4299100"/>
            <a:ext cx="216600" cy="21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“Entering a New Market” Framework Includes 3 Components</a:t>
            </a:r>
            <a:endParaRPr/>
          </a:p>
        </p:txBody>
      </p:sp>
      <p:grpSp>
        <p:nvGrpSpPr>
          <p:cNvPr id="268" name="Google Shape;268;p38"/>
          <p:cNvGrpSpPr/>
          <p:nvPr/>
        </p:nvGrpSpPr>
        <p:grpSpPr>
          <a:xfrm>
            <a:off x="3237103" y="1771362"/>
            <a:ext cx="2732524" cy="2534329"/>
            <a:chOff x="1617750" y="1930125"/>
            <a:chExt cx="2269350" cy="2104750"/>
          </a:xfrm>
        </p:grpSpPr>
        <p:sp>
          <p:nvSpPr>
            <p:cNvPr id="269" name="Google Shape;269;p38"/>
            <p:cNvSpPr/>
            <p:nvPr/>
          </p:nvSpPr>
          <p:spPr>
            <a:xfrm>
              <a:off x="1617750" y="1930125"/>
              <a:ext cx="1134975" cy="1269225"/>
            </a:xfrm>
            <a:custGeom>
              <a:avLst/>
              <a:gdLst/>
              <a:ahLst/>
              <a:cxnLst/>
              <a:rect l="l" t="t" r="r" b="b"/>
              <a:pathLst>
                <a:path w="45399" h="50769" extrusionOk="0">
                  <a:moveTo>
                    <a:pt x="25575" y="1"/>
                  </a:moveTo>
                  <a:cubicBezTo>
                    <a:pt x="11442" y="1"/>
                    <a:pt x="0" y="11443"/>
                    <a:pt x="0" y="25575"/>
                  </a:cubicBezTo>
                  <a:cubicBezTo>
                    <a:pt x="0" y="38208"/>
                    <a:pt x="9156" y="48685"/>
                    <a:pt x="21194" y="50769"/>
                  </a:cubicBezTo>
                  <a:cubicBezTo>
                    <a:pt x="24063" y="41911"/>
                    <a:pt x="31600" y="35184"/>
                    <a:pt x="40898" y="33493"/>
                  </a:cubicBezTo>
                  <a:cubicBezTo>
                    <a:pt x="40077" y="30993"/>
                    <a:pt x="39648" y="28337"/>
                    <a:pt x="39648" y="25575"/>
                  </a:cubicBezTo>
                  <a:cubicBezTo>
                    <a:pt x="39648" y="19455"/>
                    <a:pt x="41803" y="13824"/>
                    <a:pt x="45399" y="9418"/>
                  </a:cubicBezTo>
                  <a:cubicBezTo>
                    <a:pt x="40708" y="3680"/>
                    <a:pt x="33564" y="1"/>
                    <a:pt x="25575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2752125" y="1930125"/>
              <a:ext cx="1134975" cy="1268050"/>
            </a:xfrm>
            <a:custGeom>
              <a:avLst/>
              <a:gdLst/>
              <a:ahLst/>
              <a:cxnLst/>
              <a:rect l="l" t="t" r="r" b="b"/>
              <a:pathLst>
                <a:path w="45399" h="50722" extrusionOk="0">
                  <a:moveTo>
                    <a:pt x="19824" y="1"/>
                  </a:moveTo>
                  <a:cubicBezTo>
                    <a:pt x="11835" y="1"/>
                    <a:pt x="4691" y="3680"/>
                    <a:pt x="0" y="9418"/>
                  </a:cubicBezTo>
                  <a:cubicBezTo>
                    <a:pt x="3596" y="13824"/>
                    <a:pt x="5751" y="19444"/>
                    <a:pt x="5751" y="25575"/>
                  </a:cubicBezTo>
                  <a:cubicBezTo>
                    <a:pt x="5751" y="28326"/>
                    <a:pt x="5322" y="30957"/>
                    <a:pt x="4513" y="33445"/>
                  </a:cubicBezTo>
                  <a:cubicBezTo>
                    <a:pt x="13919" y="35064"/>
                    <a:pt x="21574" y="41815"/>
                    <a:pt x="24456" y="50721"/>
                  </a:cubicBezTo>
                  <a:cubicBezTo>
                    <a:pt x="36374" y="48530"/>
                    <a:pt x="45399" y="38101"/>
                    <a:pt x="45399" y="25575"/>
                  </a:cubicBezTo>
                  <a:cubicBezTo>
                    <a:pt x="45399" y="11443"/>
                    <a:pt x="33957" y="1"/>
                    <a:pt x="1982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2608650" y="2165575"/>
              <a:ext cx="287250" cy="601875"/>
            </a:xfrm>
            <a:custGeom>
              <a:avLst/>
              <a:gdLst/>
              <a:ahLst/>
              <a:cxnLst/>
              <a:rect l="l" t="t" r="r" b="b"/>
              <a:pathLst>
                <a:path w="11490" h="24075" extrusionOk="0">
                  <a:moveTo>
                    <a:pt x="5739" y="0"/>
                  </a:moveTo>
                  <a:cubicBezTo>
                    <a:pt x="2155" y="4406"/>
                    <a:pt x="0" y="10026"/>
                    <a:pt x="0" y="16157"/>
                  </a:cubicBezTo>
                  <a:cubicBezTo>
                    <a:pt x="12" y="18908"/>
                    <a:pt x="465" y="21575"/>
                    <a:pt x="1262" y="24075"/>
                  </a:cubicBezTo>
                  <a:cubicBezTo>
                    <a:pt x="2763" y="23801"/>
                    <a:pt x="4310" y="23658"/>
                    <a:pt x="5894" y="23658"/>
                  </a:cubicBezTo>
                  <a:cubicBezTo>
                    <a:pt x="7382" y="23658"/>
                    <a:pt x="8835" y="23789"/>
                    <a:pt x="10252" y="24027"/>
                  </a:cubicBezTo>
                  <a:cubicBezTo>
                    <a:pt x="11061" y="21539"/>
                    <a:pt x="11490" y="18908"/>
                    <a:pt x="11490" y="16157"/>
                  </a:cubicBezTo>
                  <a:cubicBezTo>
                    <a:pt x="11490" y="10037"/>
                    <a:pt x="9335" y="4406"/>
                    <a:pt x="5739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2116925" y="2972825"/>
              <a:ext cx="1278150" cy="1062050"/>
            </a:xfrm>
            <a:custGeom>
              <a:avLst/>
              <a:gdLst/>
              <a:ahLst/>
              <a:cxnLst/>
              <a:rect l="l" t="t" r="r" b="b"/>
              <a:pathLst>
                <a:path w="51126" h="42482" extrusionOk="0">
                  <a:moveTo>
                    <a:pt x="25432" y="0"/>
                  </a:moveTo>
                  <a:cubicBezTo>
                    <a:pt x="20741" y="5739"/>
                    <a:pt x="13597" y="9418"/>
                    <a:pt x="5596" y="9418"/>
                  </a:cubicBezTo>
                  <a:cubicBezTo>
                    <a:pt x="4108" y="9418"/>
                    <a:pt x="2655" y="9275"/>
                    <a:pt x="1239" y="9037"/>
                  </a:cubicBezTo>
                  <a:cubicBezTo>
                    <a:pt x="441" y="11525"/>
                    <a:pt x="0" y="14157"/>
                    <a:pt x="0" y="16919"/>
                  </a:cubicBezTo>
                  <a:cubicBezTo>
                    <a:pt x="0" y="31040"/>
                    <a:pt x="11454" y="42482"/>
                    <a:pt x="25575" y="42482"/>
                  </a:cubicBezTo>
                  <a:cubicBezTo>
                    <a:pt x="39696" y="42482"/>
                    <a:pt x="51126" y="31040"/>
                    <a:pt x="51126" y="16919"/>
                  </a:cubicBezTo>
                  <a:cubicBezTo>
                    <a:pt x="51126" y="14145"/>
                    <a:pt x="50685" y="11490"/>
                    <a:pt x="49876" y="9001"/>
                  </a:cubicBezTo>
                  <a:cubicBezTo>
                    <a:pt x="48375" y="9263"/>
                    <a:pt x="46828" y="9418"/>
                    <a:pt x="45256" y="9418"/>
                  </a:cubicBezTo>
                  <a:cubicBezTo>
                    <a:pt x="37243" y="9418"/>
                    <a:pt x="30111" y="5751"/>
                    <a:pt x="2543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147575" y="2766850"/>
              <a:ext cx="605150" cy="441425"/>
            </a:xfrm>
            <a:custGeom>
              <a:avLst/>
              <a:gdLst/>
              <a:ahLst/>
              <a:cxnLst/>
              <a:rect l="l" t="t" r="r" b="b"/>
              <a:pathLst>
                <a:path w="24206" h="17657" extrusionOk="0">
                  <a:moveTo>
                    <a:pt x="19705" y="0"/>
                  </a:moveTo>
                  <a:cubicBezTo>
                    <a:pt x="10407" y="1703"/>
                    <a:pt x="2858" y="8442"/>
                    <a:pt x="1" y="17288"/>
                  </a:cubicBezTo>
                  <a:cubicBezTo>
                    <a:pt x="1417" y="17526"/>
                    <a:pt x="2870" y="17657"/>
                    <a:pt x="4358" y="17657"/>
                  </a:cubicBezTo>
                  <a:cubicBezTo>
                    <a:pt x="12371" y="17657"/>
                    <a:pt x="19515" y="13990"/>
                    <a:pt x="24206" y="8239"/>
                  </a:cubicBezTo>
                  <a:cubicBezTo>
                    <a:pt x="22230" y="5822"/>
                    <a:pt x="20706" y="3036"/>
                    <a:pt x="19705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752125" y="2766250"/>
              <a:ext cx="611400" cy="442325"/>
            </a:xfrm>
            <a:custGeom>
              <a:avLst/>
              <a:gdLst/>
              <a:ahLst/>
              <a:cxnLst/>
              <a:rect l="l" t="t" r="r" b="b"/>
              <a:pathLst>
                <a:path w="24456" h="17693" extrusionOk="0">
                  <a:moveTo>
                    <a:pt x="4513" y="0"/>
                  </a:moveTo>
                  <a:cubicBezTo>
                    <a:pt x="3536" y="3048"/>
                    <a:pt x="1989" y="5846"/>
                    <a:pt x="0" y="8275"/>
                  </a:cubicBezTo>
                  <a:cubicBezTo>
                    <a:pt x="4691" y="14014"/>
                    <a:pt x="11835" y="17693"/>
                    <a:pt x="19824" y="17693"/>
                  </a:cubicBezTo>
                  <a:cubicBezTo>
                    <a:pt x="21408" y="17693"/>
                    <a:pt x="22955" y="17538"/>
                    <a:pt x="24456" y="17276"/>
                  </a:cubicBezTo>
                  <a:cubicBezTo>
                    <a:pt x="21574" y="8358"/>
                    <a:pt x="13919" y="1608"/>
                    <a:pt x="451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640200" y="2757025"/>
              <a:ext cx="225050" cy="216125"/>
            </a:xfrm>
            <a:custGeom>
              <a:avLst/>
              <a:gdLst/>
              <a:ahLst/>
              <a:cxnLst/>
              <a:rect l="l" t="t" r="r" b="b"/>
              <a:pathLst>
                <a:path w="9002" h="8645" extrusionOk="0">
                  <a:moveTo>
                    <a:pt x="4644" y="0"/>
                  </a:moveTo>
                  <a:cubicBezTo>
                    <a:pt x="3048" y="0"/>
                    <a:pt x="1501" y="131"/>
                    <a:pt x="0" y="417"/>
                  </a:cubicBezTo>
                  <a:cubicBezTo>
                    <a:pt x="989" y="3453"/>
                    <a:pt x="2513" y="6215"/>
                    <a:pt x="4501" y="8644"/>
                  </a:cubicBezTo>
                  <a:cubicBezTo>
                    <a:pt x="6477" y="6215"/>
                    <a:pt x="8013" y="3417"/>
                    <a:pt x="9002" y="369"/>
                  </a:cubicBezTo>
                  <a:cubicBezTo>
                    <a:pt x="7597" y="131"/>
                    <a:pt x="6132" y="0"/>
                    <a:pt x="464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8"/>
          <p:cNvSpPr txBox="1">
            <a:spLocks noGrp="1"/>
          </p:cNvSpPr>
          <p:nvPr>
            <p:ph type="subTitle" idx="4294967295"/>
          </p:nvPr>
        </p:nvSpPr>
        <p:spPr>
          <a:xfrm>
            <a:off x="722163" y="207662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Desirability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4294967295"/>
          </p:nvPr>
        </p:nvSpPr>
        <p:spPr>
          <a:xfrm>
            <a:off x="722163" y="329255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Profitability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6169075" y="207662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Feasibility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79" name="Google Shape;279;p38"/>
          <p:cNvCxnSpPr/>
          <p:nvPr/>
        </p:nvCxnSpPr>
        <p:spPr>
          <a:xfrm>
            <a:off x="4617800" y="2826500"/>
            <a:ext cx="1453500" cy="721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0" name="Google Shape;280;p38"/>
          <p:cNvSpPr txBox="1">
            <a:spLocks noGrp="1"/>
          </p:cNvSpPr>
          <p:nvPr>
            <p:ph type="subTitle" idx="4294967295"/>
          </p:nvPr>
        </p:nvSpPr>
        <p:spPr>
          <a:xfrm>
            <a:off x="6169063" y="329255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Sweet Spot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Roadmap</a:t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713225" y="2590875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3282625" y="2279425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5852025" y="1976450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/>
          <p:nvPr/>
        </p:nvSpPr>
        <p:spPr>
          <a:xfrm rot="5400000">
            <a:off x="3029775" y="2435150"/>
            <a:ext cx="4146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/>
          <p:nvPr/>
        </p:nvSpPr>
        <p:spPr>
          <a:xfrm rot="5400000">
            <a:off x="5600575" y="2127200"/>
            <a:ext cx="4047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4294967295"/>
          </p:nvPr>
        </p:nvSpPr>
        <p:spPr>
          <a:xfrm>
            <a:off x="1227425" y="2079650"/>
            <a:ext cx="15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Phase 1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4294967295"/>
          </p:nvPr>
        </p:nvSpPr>
        <p:spPr>
          <a:xfrm>
            <a:off x="3796825" y="1764100"/>
            <a:ext cx="15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Phase 2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294967295"/>
          </p:nvPr>
        </p:nvSpPr>
        <p:spPr>
          <a:xfrm>
            <a:off x="6366225" y="1471875"/>
            <a:ext cx="15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Phase 3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717800" y="2796700"/>
            <a:ext cx="25695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4294967295"/>
          </p:nvPr>
        </p:nvSpPr>
        <p:spPr>
          <a:xfrm>
            <a:off x="3250200" y="2489350"/>
            <a:ext cx="25695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294967295"/>
          </p:nvPr>
        </p:nvSpPr>
        <p:spPr>
          <a:xfrm>
            <a:off x="5852025" y="2175625"/>
            <a:ext cx="25695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Describe this phase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/>
          <p:nvPr/>
        </p:nvSpPr>
        <p:spPr>
          <a:xfrm>
            <a:off x="5089900" y="3266400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0"/>
          <p:cNvSpPr/>
          <p:nvPr/>
        </p:nvSpPr>
        <p:spPr>
          <a:xfrm>
            <a:off x="5089900" y="1633725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0"/>
          <p:cNvSpPr/>
          <p:nvPr/>
        </p:nvSpPr>
        <p:spPr>
          <a:xfrm>
            <a:off x="1643775" y="3266400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1643775" y="1633725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/>
          <p:nvPr/>
        </p:nvSpPr>
        <p:spPr>
          <a:xfrm>
            <a:off x="5089825" y="2938650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5089900" y="1293525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1643775" y="2938650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0"/>
          <p:cNvSpPr/>
          <p:nvPr/>
        </p:nvSpPr>
        <p:spPr>
          <a:xfrm>
            <a:off x="1643775" y="1293525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 your own text</a:t>
            </a: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1048050" y="1296475"/>
            <a:ext cx="406200" cy="145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1048125" y="2939400"/>
            <a:ext cx="406200" cy="145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Internal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External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Analysis</a:t>
            </a: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4364213" y="2817560"/>
            <a:ext cx="1626843" cy="1344568"/>
          </a:xfrm>
          <a:custGeom>
            <a:avLst/>
            <a:gdLst/>
            <a:ahLst/>
            <a:cxnLst/>
            <a:rect l="l" t="t" r="r" b="b"/>
            <a:pathLst>
              <a:path w="68140" h="56317" extrusionOk="0">
                <a:moveTo>
                  <a:pt x="34517" y="0"/>
                </a:moveTo>
                <a:cubicBezTo>
                  <a:pt x="32957" y="12704"/>
                  <a:pt x="22241" y="22574"/>
                  <a:pt x="9156" y="22801"/>
                </a:cubicBezTo>
                <a:lnTo>
                  <a:pt x="0" y="39672"/>
                </a:lnTo>
                <a:lnTo>
                  <a:pt x="9132" y="56317"/>
                </a:lnTo>
                <a:cubicBezTo>
                  <a:pt x="40684" y="56090"/>
                  <a:pt x="66390" y="31337"/>
                  <a:pt x="68140" y="179"/>
                </a:cubicBezTo>
                <a:lnTo>
                  <a:pt x="68140" y="179"/>
                </a:lnTo>
                <a:lnTo>
                  <a:pt x="51602" y="9251"/>
                </a:lnTo>
                <a:lnTo>
                  <a:pt x="345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4648473" y="1321743"/>
            <a:ext cx="1344855" cy="1626843"/>
          </a:xfrm>
          <a:custGeom>
            <a:avLst/>
            <a:gdLst/>
            <a:ahLst/>
            <a:cxnLst/>
            <a:rect l="l" t="t" r="r" b="b"/>
            <a:pathLst>
              <a:path w="56329" h="68140" extrusionOk="0">
                <a:moveTo>
                  <a:pt x="191" y="1"/>
                </a:moveTo>
                <a:lnTo>
                  <a:pt x="9264" y="16550"/>
                </a:lnTo>
                <a:lnTo>
                  <a:pt x="1" y="33624"/>
                </a:lnTo>
                <a:cubicBezTo>
                  <a:pt x="12716" y="35183"/>
                  <a:pt x="22587" y="45911"/>
                  <a:pt x="22813" y="58984"/>
                </a:cubicBezTo>
                <a:lnTo>
                  <a:pt x="39684" y="68140"/>
                </a:lnTo>
                <a:lnTo>
                  <a:pt x="56329" y="59008"/>
                </a:lnTo>
                <a:cubicBezTo>
                  <a:pt x="56103" y="27456"/>
                  <a:pt x="31350" y="1751"/>
                  <a:pt x="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2"/>
          <p:cNvSpPr/>
          <p:nvPr/>
        </p:nvSpPr>
        <p:spPr>
          <a:xfrm>
            <a:off x="3152943" y="1319475"/>
            <a:ext cx="1626866" cy="1344855"/>
          </a:xfrm>
          <a:custGeom>
            <a:avLst/>
            <a:gdLst/>
            <a:ahLst/>
            <a:cxnLst/>
            <a:rect l="l" t="t" r="r" b="b"/>
            <a:pathLst>
              <a:path w="68141" h="56329" extrusionOk="0">
                <a:moveTo>
                  <a:pt x="59008" y="0"/>
                </a:moveTo>
                <a:cubicBezTo>
                  <a:pt x="27457" y="227"/>
                  <a:pt x="1751" y="24980"/>
                  <a:pt x="1" y="56138"/>
                </a:cubicBezTo>
                <a:lnTo>
                  <a:pt x="16550" y="47066"/>
                </a:lnTo>
                <a:lnTo>
                  <a:pt x="33624" y="56329"/>
                </a:lnTo>
                <a:cubicBezTo>
                  <a:pt x="35184" y="43613"/>
                  <a:pt x="45911" y="33754"/>
                  <a:pt x="58984" y="33528"/>
                </a:cubicBezTo>
                <a:lnTo>
                  <a:pt x="68140" y="16645"/>
                </a:lnTo>
                <a:lnTo>
                  <a:pt x="590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3150675" y="2532989"/>
            <a:ext cx="1344855" cy="1626866"/>
          </a:xfrm>
          <a:custGeom>
            <a:avLst/>
            <a:gdLst/>
            <a:ahLst/>
            <a:cxnLst/>
            <a:rect l="l" t="t" r="r" b="b"/>
            <a:pathLst>
              <a:path w="56329" h="68141" extrusionOk="0">
                <a:moveTo>
                  <a:pt x="16645" y="1"/>
                </a:moveTo>
                <a:lnTo>
                  <a:pt x="1" y="9133"/>
                </a:lnTo>
                <a:cubicBezTo>
                  <a:pt x="227" y="40685"/>
                  <a:pt x="24980" y="66390"/>
                  <a:pt x="56139" y="68140"/>
                </a:cubicBezTo>
                <a:lnTo>
                  <a:pt x="47066" y="51603"/>
                </a:lnTo>
                <a:lnTo>
                  <a:pt x="56329" y="34517"/>
                </a:lnTo>
                <a:cubicBezTo>
                  <a:pt x="43613" y="32957"/>
                  <a:pt x="33755" y="22242"/>
                  <a:pt x="33529" y="9157"/>
                </a:cubicBezTo>
                <a:lnTo>
                  <a:pt x="166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4294967295"/>
          </p:nvPr>
        </p:nvSpPr>
        <p:spPr>
          <a:xfrm>
            <a:off x="713225" y="1874775"/>
            <a:ext cx="21654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Starting cash position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4294967295"/>
          </p:nvPr>
        </p:nvSpPr>
        <p:spPr>
          <a:xfrm>
            <a:off x="713225" y="3293076"/>
            <a:ext cx="21654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Closing cash position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ubTitle" idx="4294967295"/>
          </p:nvPr>
        </p:nvSpPr>
        <p:spPr>
          <a:xfrm>
            <a:off x="6265374" y="1874775"/>
            <a:ext cx="21654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Sources of cash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4294967295"/>
          </p:nvPr>
        </p:nvSpPr>
        <p:spPr>
          <a:xfrm>
            <a:off x="6265374" y="3293075"/>
            <a:ext cx="21654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Uses of cash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351" name="Google Shape;351;p42"/>
          <p:cNvCxnSpPr>
            <a:endCxn id="347" idx="3"/>
          </p:cNvCxnSpPr>
          <p:nvPr/>
        </p:nvCxnSpPr>
        <p:spPr>
          <a:xfrm rot="10800000">
            <a:off x="2878625" y="2079075"/>
            <a:ext cx="7209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2" name="Google Shape;352;p42"/>
          <p:cNvCxnSpPr/>
          <p:nvPr/>
        </p:nvCxnSpPr>
        <p:spPr>
          <a:xfrm rot="10800000">
            <a:off x="2878675" y="3496125"/>
            <a:ext cx="7290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3" name="Google Shape;353;p42"/>
          <p:cNvCxnSpPr/>
          <p:nvPr/>
        </p:nvCxnSpPr>
        <p:spPr>
          <a:xfrm rot="10800000" flipH="1">
            <a:off x="5544475" y="2082075"/>
            <a:ext cx="720900" cy="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4" name="Google Shape;354;p42"/>
          <p:cNvCxnSpPr/>
          <p:nvPr/>
        </p:nvCxnSpPr>
        <p:spPr>
          <a:xfrm rot="10800000" flipH="1">
            <a:off x="5536325" y="3499125"/>
            <a:ext cx="729000" cy="3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Ansoff Growth Matrix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4294967295"/>
          </p:nvPr>
        </p:nvSpPr>
        <p:spPr>
          <a:xfrm>
            <a:off x="3688850" y="1168925"/>
            <a:ext cx="2680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Insert your own title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2920725" y="1733600"/>
            <a:ext cx="2063100" cy="10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2920725" y="2845174"/>
            <a:ext cx="2063100" cy="10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5074450" y="1733600"/>
            <a:ext cx="2063100" cy="10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5074450" y="2845225"/>
            <a:ext cx="2063100" cy="10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3"/>
          <p:cNvSpPr txBox="1">
            <a:spLocks noGrp="1"/>
          </p:cNvSpPr>
          <p:nvPr>
            <p:ph type="subTitle" idx="4294967295"/>
          </p:nvPr>
        </p:nvSpPr>
        <p:spPr>
          <a:xfrm>
            <a:off x="3688850" y="4234025"/>
            <a:ext cx="2680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Products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6" name="Google Shape;366;p43"/>
          <p:cNvSpPr txBox="1">
            <a:spLocks noGrp="1"/>
          </p:cNvSpPr>
          <p:nvPr>
            <p:ph type="subTitle" idx="4294967295"/>
          </p:nvPr>
        </p:nvSpPr>
        <p:spPr>
          <a:xfrm>
            <a:off x="1170425" y="2618675"/>
            <a:ext cx="1513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Market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7" name="Google Shape;367;p43"/>
          <p:cNvSpPr txBox="1">
            <a:spLocks noGrp="1"/>
          </p:cNvSpPr>
          <p:nvPr>
            <p:ph type="subTitle" idx="4294967295"/>
          </p:nvPr>
        </p:nvSpPr>
        <p:spPr>
          <a:xfrm>
            <a:off x="3116575" y="1803188"/>
            <a:ext cx="176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Market Development Strategy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4294967295"/>
          </p:nvPr>
        </p:nvSpPr>
        <p:spPr>
          <a:xfrm>
            <a:off x="5220925" y="1803188"/>
            <a:ext cx="17625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Diversification Strategy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69" name="Google Shape;369;p43"/>
          <p:cNvSpPr txBox="1">
            <a:spLocks noGrp="1"/>
          </p:cNvSpPr>
          <p:nvPr>
            <p:ph type="subTitle" idx="4294967295"/>
          </p:nvPr>
        </p:nvSpPr>
        <p:spPr>
          <a:xfrm>
            <a:off x="3116575" y="2904413"/>
            <a:ext cx="176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Market Penetration Strategy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70" name="Google Shape;370;p43"/>
          <p:cNvSpPr txBox="1">
            <a:spLocks noGrp="1"/>
          </p:cNvSpPr>
          <p:nvPr>
            <p:ph type="subTitle" idx="4294967295"/>
          </p:nvPr>
        </p:nvSpPr>
        <p:spPr>
          <a:xfrm>
            <a:off x="5220925" y="2904425"/>
            <a:ext cx="176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Product</a:t>
            </a: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Development Strategy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4294967295"/>
          </p:nvPr>
        </p:nvSpPr>
        <p:spPr>
          <a:xfrm>
            <a:off x="5349400" y="3895025"/>
            <a:ext cx="15132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New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4294967295"/>
          </p:nvPr>
        </p:nvSpPr>
        <p:spPr>
          <a:xfrm>
            <a:off x="3241225" y="3895025"/>
            <a:ext cx="15132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Current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4294967295"/>
          </p:nvPr>
        </p:nvSpPr>
        <p:spPr>
          <a:xfrm rot="-5400000">
            <a:off x="1904000" y="2094200"/>
            <a:ext cx="15132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New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374" name="Google Shape;374;p43"/>
          <p:cNvSpPr txBox="1">
            <a:spLocks noGrp="1"/>
          </p:cNvSpPr>
          <p:nvPr>
            <p:ph type="subTitle" idx="4294967295"/>
          </p:nvPr>
        </p:nvSpPr>
        <p:spPr>
          <a:xfrm rot="-5400000">
            <a:off x="1904000" y="3205775"/>
            <a:ext cx="15132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Current</a:t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44"/>
          <p:cNvCxnSpPr/>
          <p:nvPr/>
        </p:nvCxnSpPr>
        <p:spPr>
          <a:xfrm>
            <a:off x="5321675" y="31004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4"/>
          <p:cNvCxnSpPr/>
          <p:nvPr/>
        </p:nvCxnSpPr>
        <p:spPr>
          <a:xfrm>
            <a:off x="4916075" y="35721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4"/>
          <p:cNvCxnSpPr/>
          <p:nvPr/>
        </p:nvCxnSpPr>
        <p:spPr>
          <a:xfrm>
            <a:off x="5327000" y="40076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4"/>
          <p:cNvCxnSpPr/>
          <p:nvPr/>
        </p:nvCxnSpPr>
        <p:spPr>
          <a:xfrm>
            <a:off x="5336075" y="3100450"/>
            <a:ext cx="5100" cy="9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4"/>
          <p:cNvCxnSpPr/>
          <p:nvPr/>
        </p:nvCxnSpPr>
        <p:spPr>
          <a:xfrm>
            <a:off x="5317150" y="14585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4"/>
          <p:cNvCxnSpPr/>
          <p:nvPr/>
        </p:nvCxnSpPr>
        <p:spPr>
          <a:xfrm>
            <a:off x="4911550" y="193020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4"/>
          <p:cNvCxnSpPr/>
          <p:nvPr/>
        </p:nvCxnSpPr>
        <p:spPr>
          <a:xfrm>
            <a:off x="5322475" y="23657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4"/>
          <p:cNvCxnSpPr/>
          <p:nvPr/>
        </p:nvCxnSpPr>
        <p:spPr>
          <a:xfrm>
            <a:off x="3467025" y="19167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4"/>
          <p:cNvCxnSpPr/>
          <p:nvPr/>
        </p:nvCxnSpPr>
        <p:spPr>
          <a:xfrm>
            <a:off x="3477150" y="3553450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4"/>
          <p:cNvCxnSpPr/>
          <p:nvPr/>
        </p:nvCxnSpPr>
        <p:spPr>
          <a:xfrm>
            <a:off x="3065000" y="2749875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by Distribution</a:t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1849000" y="2085075"/>
            <a:ext cx="1467300" cy="131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3626250" y="1258250"/>
            <a:ext cx="14673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626250" y="2894950"/>
            <a:ext cx="14673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5703200" y="12582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5703200" y="21660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5703200" y="28949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5703200" y="38027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294967295"/>
          </p:nvPr>
        </p:nvSpPr>
        <p:spPr>
          <a:xfrm>
            <a:off x="1900000" y="2411175"/>
            <a:ext cx="13653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Company Profit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4294967295"/>
          </p:nvPr>
        </p:nvSpPr>
        <p:spPr>
          <a:xfrm>
            <a:off x="3677250" y="1669850"/>
            <a:ext cx="13653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Revenue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4294967295"/>
          </p:nvPr>
        </p:nvSpPr>
        <p:spPr>
          <a:xfrm>
            <a:off x="3677250" y="3306550"/>
            <a:ext cx="13653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Cost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00" name="Google Shape;400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1258350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Price per unit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2166050"/>
            <a:ext cx="1591800" cy="41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# of units sold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2894950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Variable costs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3802750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Fixed costs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404" name="Google Shape;404;p44"/>
          <p:cNvCxnSpPr/>
          <p:nvPr/>
        </p:nvCxnSpPr>
        <p:spPr>
          <a:xfrm>
            <a:off x="3481325" y="1917225"/>
            <a:ext cx="10500" cy="164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5331550" y="1458525"/>
            <a:ext cx="5100" cy="9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399774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093580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17875" y="159302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</a:rPr>
              <a:t>Slide Line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717875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1154752" y="1764825"/>
            <a:ext cx="1734900" cy="45840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entury Gothic" panose="020B0502020202020204" pitchFamily="34" charset="0"/>
              </a:rPr>
              <a:t>Alpha 01</a:t>
            </a:r>
            <a:endParaRPr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820573" y="1764825"/>
            <a:ext cx="1734900" cy="45840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entury Gothic" panose="020B0502020202020204" pitchFamily="34" charset="0"/>
              </a:rPr>
              <a:t>Alpha 02</a:t>
            </a:r>
            <a:endParaRPr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253966" y="1764825"/>
            <a:ext cx="1734900" cy="45840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entury Gothic" panose="020B0502020202020204" pitchFamily="34" charset="0"/>
              </a:rPr>
              <a:t>Alpha 03</a:t>
            </a:r>
            <a:endParaRPr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17875" y="2714225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IN" sz="1200" dirty="0">
                <a:solidFill>
                  <a:srgbClr val="002060"/>
                </a:solidFill>
              </a:rPr>
              <a:t>Based on</a:t>
            </a:r>
            <a:r>
              <a:rPr lang="en-IN" sz="1200" u="sng" dirty="0">
                <a:solidFill>
                  <a:srgbClr val="002060"/>
                </a:solidFill>
              </a:rPr>
              <a:t> pre-tax income</a:t>
            </a:r>
            <a:r>
              <a:rPr lang="en-IN" sz="1200" dirty="0">
                <a:solidFill>
                  <a:srgbClr val="002060"/>
                </a:solidFill>
              </a:rPr>
              <a:t> and </a:t>
            </a:r>
            <a:r>
              <a:rPr lang="en-IN" sz="1200" u="sng" dirty="0">
                <a:solidFill>
                  <a:srgbClr val="002060"/>
                </a:solidFill>
              </a:rPr>
              <a:t>capital efficiency</a:t>
            </a:r>
            <a:endParaRPr sz="1200" u="sng" dirty="0">
              <a:solidFill>
                <a:srgbClr val="00206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200" dirty="0">
                <a:solidFill>
                  <a:srgbClr val="002060"/>
                </a:solidFill>
              </a:rPr>
              <a:t>Region : </a:t>
            </a:r>
            <a:r>
              <a:rPr lang="en" sz="1200" b="1" dirty="0">
                <a:solidFill>
                  <a:srgbClr val="FF0000"/>
                </a:solidFill>
              </a:rPr>
              <a:t>CHN</a:t>
            </a:r>
            <a:r>
              <a:rPr lang="en" sz="1200" dirty="0">
                <a:solidFill>
                  <a:schemeClr val="dk1"/>
                </a:solidFill>
              </a:rPr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Universe : </a:t>
            </a:r>
            <a:r>
              <a:rPr lang="en" sz="1200" b="1" dirty="0">
                <a:solidFill>
                  <a:srgbClr val="00B050"/>
                </a:solidFill>
              </a:rPr>
              <a:t>TOP3000</a:t>
            </a:r>
            <a:endParaRPr sz="1200" b="1" dirty="0">
              <a:solidFill>
                <a:srgbClr val="00B050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136675" y="2714225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rgbClr val="002060"/>
                </a:solidFill>
              </a:rPr>
              <a:t>Overview of the alpha 02</a:t>
            </a:r>
            <a:endParaRPr lang="en-US" sz="1200" u="sng" dirty="0">
              <a:solidFill>
                <a:srgbClr val="00206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rgbClr val="002060"/>
                </a:solidFill>
              </a:rPr>
              <a:t>Region : 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USA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Universe : </a:t>
            </a:r>
            <a:r>
              <a:rPr lang="en-US" sz="1200" b="1" dirty="0">
                <a:solidFill>
                  <a:srgbClr val="FFC000"/>
                </a:solidFill>
              </a:rPr>
              <a:t>TOP1000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5555475" y="2714225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rgbClr val="002060"/>
                </a:solidFill>
              </a:rPr>
              <a:t>Overview of the alpha 03</a:t>
            </a:r>
            <a:endParaRPr lang="en-US" sz="1200" u="sng" dirty="0">
              <a:solidFill>
                <a:srgbClr val="00206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rgbClr val="002060"/>
                </a:solidFill>
              </a:rPr>
              <a:t>Region : 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USA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Universe : </a:t>
            </a:r>
            <a:r>
              <a:rPr lang="en-US" sz="1200" b="1" dirty="0">
                <a:solidFill>
                  <a:srgbClr val="C00000"/>
                </a:solidFill>
              </a:rPr>
              <a:t>TOP200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29937C-7485-68C4-BFEF-AA35CAEA2073}"/>
              </a:ext>
            </a:extLst>
          </p:cNvPr>
          <p:cNvCxnSpPr/>
          <p:nvPr/>
        </p:nvCxnSpPr>
        <p:spPr>
          <a:xfrm>
            <a:off x="0" y="971402"/>
            <a:ext cx="886150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C029AD-F77E-8B19-18D5-D4FE01A8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3" y="10132"/>
            <a:ext cx="334537" cy="96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23E45-D5F9-ADFD-5D74-309E09DC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3" y="971401"/>
            <a:ext cx="334537" cy="4172099"/>
          </a:xfrm>
          <a:prstGeom prst="rect">
            <a:avLst/>
          </a:prstGeom>
        </p:spPr>
      </p:pic>
      <p:grpSp>
        <p:nvGrpSpPr>
          <p:cNvPr id="8545" name="Google Shape;8545;p73"/>
          <p:cNvGrpSpPr/>
          <p:nvPr/>
        </p:nvGrpSpPr>
        <p:grpSpPr>
          <a:xfrm>
            <a:off x="7164814" y="159302"/>
            <a:ext cx="1452955" cy="621360"/>
            <a:chOff x="732422" y="2990152"/>
            <a:chExt cx="1337773" cy="572102"/>
          </a:xfrm>
        </p:grpSpPr>
        <p:sp>
          <p:nvSpPr>
            <p:cNvPr id="8546" name="Google Shape;8546;p73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3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3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9" name="Google Shape;8549;p73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3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1" name="Google Shape;8551;p73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Map</a:t>
            </a:r>
            <a:endParaRPr/>
          </a:p>
        </p:txBody>
      </p:sp>
      <p:grpSp>
        <p:nvGrpSpPr>
          <p:cNvPr id="411" name="Google Shape;411;p45"/>
          <p:cNvGrpSpPr/>
          <p:nvPr/>
        </p:nvGrpSpPr>
        <p:grpSpPr>
          <a:xfrm>
            <a:off x="2730277" y="1548476"/>
            <a:ext cx="3683226" cy="2421992"/>
            <a:chOff x="235800" y="830650"/>
            <a:chExt cx="6978450" cy="4588844"/>
          </a:xfrm>
        </p:grpSpPr>
        <p:sp>
          <p:nvSpPr>
            <p:cNvPr id="412" name="Google Shape;412;p4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45"/>
          <p:cNvSpPr txBox="1">
            <a:spLocks noGrp="1"/>
          </p:cNvSpPr>
          <p:nvPr>
            <p:ph type="subTitle" idx="4294967295"/>
          </p:nvPr>
        </p:nvSpPr>
        <p:spPr>
          <a:xfrm>
            <a:off x="717800" y="202207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Jupiter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19" name="Google Shape;419;p45"/>
          <p:cNvSpPr txBox="1">
            <a:spLocks noGrp="1"/>
          </p:cNvSpPr>
          <p:nvPr>
            <p:ph type="subTitle" idx="4294967295"/>
          </p:nvPr>
        </p:nvSpPr>
        <p:spPr>
          <a:xfrm>
            <a:off x="717800" y="2397525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</a:rPr>
              <a:t>Jupiter is the biggest planet of them all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420" name="Google Shape;420;p45"/>
          <p:cNvSpPr txBox="1">
            <a:spLocks noGrp="1"/>
          </p:cNvSpPr>
          <p:nvPr>
            <p:ph type="subTitle" idx="4294967295"/>
          </p:nvPr>
        </p:nvSpPr>
        <p:spPr>
          <a:xfrm>
            <a:off x="6169075" y="202207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Mars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21" name="Google Shape;421;p45"/>
          <p:cNvSpPr txBox="1">
            <a:spLocks noGrp="1"/>
          </p:cNvSpPr>
          <p:nvPr>
            <p:ph type="subTitle" idx="4294967295"/>
          </p:nvPr>
        </p:nvSpPr>
        <p:spPr>
          <a:xfrm>
            <a:off x="6169075" y="2397525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</a:rPr>
              <a:t>Despite being red, Mars is a cold place</a:t>
            </a:r>
            <a:endParaRPr sz="1400">
              <a:solidFill>
                <a:schemeClr val="accent2"/>
              </a:solidFill>
            </a:endParaRPr>
          </a:p>
        </p:txBody>
      </p:sp>
      <p:cxnSp>
        <p:nvCxnSpPr>
          <p:cNvPr id="422" name="Google Shape;422;p45"/>
          <p:cNvCxnSpPr/>
          <p:nvPr/>
        </p:nvCxnSpPr>
        <p:spPr>
          <a:xfrm>
            <a:off x="2494450" y="2236800"/>
            <a:ext cx="2329500" cy="66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23" name="Google Shape;423;p45"/>
          <p:cNvCxnSpPr/>
          <p:nvPr/>
        </p:nvCxnSpPr>
        <p:spPr>
          <a:xfrm flipH="1">
            <a:off x="3782850" y="2236800"/>
            <a:ext cx="2966400" cy="129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458900" cy="17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picture is worth a thousand words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0" y="379830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0"/>
          <p:cNvSpPr/>
          <p:nvPr/>
        </p:nvSpPr>
        <p:spPr>
          <a:xfrm>
            <a:off x="1216200" y="2453100"/>
            <a:ext cx="1216200" cy="134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>
            <a:spLocks noGrp="1"/>
          </p:cNvSpPr>
          <p:nvPr>
            <p:ph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5,600.00</a:t>
            </a:r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491" name="Google Shape;491;p52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 image instead of a long text</a:t>
            </a:r>
            <a:endParaRPr/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3">
            <a:alphaModFix/>
          </a:blip>
          <a:srcRect l="10502" r="15379"/>
          <a:stretch/>
        </p:blipFill>
        <p:spPr>
          <a:xfrm>
            <a:off x="0" y="1075474"/>
            <a:ext cx="3327121" cy="299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could enter a subtitle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if you need it</a:t>
            </a:r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</a:t>
            </a:r>
            <a:endParaRPr/>
          </a:p>
        </p:txBody>
      </p:sp>
      <p:sp>
        <p:nvSpPr>
          <p:cNvPr id="505" name="Google Shape;505;p54"/>
          <p:cNvSpPr txBox="1"/>
          <p:nvPr/>
        </p:nvSpPr>
        <p:spPr>
          <a:xfrm flipH="1">
            <a:off x="6858250" y="1377575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 flipH="1">
            <a:off x="6851925" y="2275600"/>
            <a:ext cx="1353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36 - 45</a:t>
            </a:r>
            <a:endParaRPr sz="24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 flipH="1">
            <a:off x="6851925" y="1856400"/>
            <a:ext cx="1353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25 - 35</a:t>
            </a:r>
            <a:endParaRPr sz="24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4"/>
          <p:cNvSpPr/>
          <p:nvPr/>
        </p:nvSpPr>
        <p:spPr>
          <a:xfrm flipH="1">
            <a:off x="4927725" y="2406700"/>
            <a:ext cx="1922100" cy="118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4"/>
          <p:cNvSpPr/>
          <p:nvPr/>
        </p:nvSpPr>
        <p:spPr>
          <a:xfrm flipH="1">
            <a:off x="6333227" y="2406700"/>
            <a:ext cx="516600" cy="1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4"/>
          <p:cNvSpPr/>
          <p:nvPr/>
        </p:nvSpPr>
        <p:spPr>
          <a:xfrm flipH="1">
            <a:off x="4927725" y="2003600"/>
            <a:ext cx="1922100" cy="118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flipH="1">
            <a:off x="5558326" y="2003600"/>
            <a:ext cx="1291500" cy="1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4"/>
          <p:cNvSpPr txBox="1"/>
          <p:nvPr/>
        </p:nvSpPr>
        <p:spPr>
          <a:xfrm flipH="1">
            <a:off x="797350" y="1377575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Gender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717800" y="2275600"/>
            <a:ext cx="1353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40%</a:t>
            </a:r>
            <a:endParaRPr sz="24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717800" y="1856400"/>
            <a:ext cx="1353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60%</a:t>
            </a:r>
            <a:endParaRPr sz="24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1657226" y="2406700"/>
            <a:ext cx="1922100" cy="118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"/>
          <p:cNvSpPr/>
          <p:nvPr/>
        </p:nvSpPr>
        <p:spPr>
          <a:xfrm>
            <a:off x="1657225" y="2406700"/>
            <a:ext cx="816600" cy="1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1657226" y="2003600"/>
            <a:ext cx="1922100" cy="118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1657225" y="2003600"/>
            <a:ext cx="1579500" cy="1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4"/>
          <p:cNvSpPr txBox="1"/>
          <p:nvPr/>
        </p:nvSpPr>
        <p:spPr>
          <a:xfrm flipH="1">
            <a:off x="3895250" y="2977100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Interests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0" name="Google Shape;520;p54"/>
          <p:cNvGrpSpPr/>
          <p:nvPr/>
        </p:nvGrpSpPr>
        <p:grpSpPr>
          <a:xfrm>
            <a:off x="2934671" y="3641092"/>
            <a:ext cx="412383" cy="374912"/>
            <a:chOff x="-46772025" y="2350650"/>
            <a:chExt cx="300900" cy="264675"/>
          </a:xfrm>
        </p:grpSpPr>
        <p:sp>
          <p:nvSpPr>
            <p:cNvPr id="521" name="Google Shape;521;p54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54"/>
          <p:cNvGrpSpPr/>
          <p:nvPr/>
        </p:nvGrpSpPr>
        <p:grpSpPr>
          <a:xfrm>
            <a:off x="3682815" y="3641093"/>
            <a:ext cx="374918" cy="374910"/>
            <a:chOff x="-46404975" y="1966100"/>
            <a:chExt cx="302475" cy="297950"/>
          </a:xfrm>
        </p:grpSpPr>
        <p:sp>
          <p:nvSpPr>
            <p:cNvPr id="524" name="Google Shape;524;p54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54"/>
          <p:cNvSpPr/>
          <p:nvPr/>
        </p:nvSpPr>
        <p:spPr>
          <a:xfrm>
            <a:off x="4393494" y="3642137"/>
            <a:ext cx="324609" cy="372824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54"/>
          <p:cNvGrpSpPr/>
          <p:nvPr/>
        </p:nvGrpSpPr>
        <p:grpSpPr>
          <a:xfrm>
            <a:off x="5053865" y="3642593"/>
            <a:ext cx="382096" cy="371911"/>
            <a:chOff x="-37190575" y="1951325"/>
            <a:chExt cx="324525" cy="315875"/>
          </a:xfrm>
        </p:grpSpPr>
        <p:sp>
          <p:nvSpPr>
            <p:cNvPr id="530" name="Google Shape;530;p54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54"/>
          <p:cNvGrpSpPr/>
          <p:nvPr/>
        </p:nvGrpSpPr>
        <p:grpSpPr>
          <a:xfrm>
            <a:off x="5771722" y="3641114"/>
            <a:ext cx="437400" cy="374884"/>
            <a:chOff x="4452900" y="861750"/>
            <a:chExt cx="489700" cy="424750"/>
          </a:xfrm>
        </p:grpSpPr>
        <p:sp>
          <p:nvSpPr>
            <p:cNvPr id="536" name="Google Shape;536;p54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55%</a:t>
            </a:r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546" name="Google Shape;546;p5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title" idx="5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549" name="Google Shape;549;p5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550" name="Google Shape;550;p55"/>
          <p:cNvSpPr/>
          <p:nvPr/>
        </p:nvSpPr>
        <p:spPr>
          <a:xfrm>
            <a:off x="1229175" y="1596363"/>
            <a:ext cx="1090200" cy="1090200"/>
          </a:xfrm>
          <a:prstGeom prst="donut">
            <a:avLst>
              <a:gd name="adj" fmla="val 183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5"/>
          <p:cNvSpPr/>
          <p:nvPr/>
        </p:nvSpPr>
        <p:spPr>
          <a:xfrm>
            <a:off x="1229175" y="1596363"/>
            <a:ext cx="1090200" cy="1090200"/>
          </a:xfrm>
          <a:prstGeom prst="blockArc">
            <a:avLst>
              <a:gd name="adj1" fmla="val 3925824"/>
              <a:gd name="adj2" fmla="val 12879143"/>
              <a:gd name="adj3" fmla="val 1881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1C448"/>
              </a:solidFill>
            </a:endParaRPr>
          </a:p>
        </p:txBody>
      </p:sp>
      <p:sp>
        <p:nvSpPr>
          <p:cNvPr id="552" name="Google Shape;552;p55"/>
          <p:cNvSpPr/>
          <p:nvPr/>
        </p:nvSpPr>
        <p:spPr>
          <a:xfrm>
            <a:off x="4026900" y="1596363"/>
            <a:ext cx="1090200" cy="1090200"/>
          </a:xfrm>
          <a:prstGeom prst="donut">
            <a:avLst>
              <a:gd name="adj" fmla="val 183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5"/>
          <p:cNvSpPr/>
          <p:nvPr/>
        </p:nvSpPr>
        <p:spPr>
          <a:xfrm>
            <a:off x="4026900" y="1596363"/>
            <a:ext cx="1090200" cy="1090200"/>
          </a:xfrm>
          <a:prstGeom prst="blockArc">
            <a:avLst>
              <a:gd name="adj1" fmla="val 3925824"/>
              <a:gd name="adj2" fmla="val 19394222"/>
              <a:gd name="adj3" fmla="val 187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1C448"/>
              </a:solidFill>
            </a:endParaRPr>
          </a:p>
        </p:txBody>
      </p:sp>
      <p:sp>
        <p:nvSpPr>
          <p:cNvPr id="554" name="Google Shape;554;p55"/>
          <p:cNvSpPr/>
          <p:nvPr/>
        </p:nvSpPr>
        <p:spPr>
          <a:xfrm>
            <a:off x="6753100" y="1596363"/>
            <a:ext cx="1090200" cy="1090200"/>
          </a:xfrm>
          <a:prstGeom prst="donut">
            <a:avLst>
              <a:gd name="adj" fmla="val 183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5"/>
          <p:cNvSpPr/>
          <p:nvPr/>
        </p:nvSpPr>
        <p:spPr>
          <a:xfrm>
            <a:off x="6753100" y="1596363"/>
            <a:ext cx="1090200" cy="1090200"/>
          </a:xfrm>
          <a:prstGeom prst="blockArc">
            <a:avLst>
              <a:gd name="adj1" fmla="val 3925824"/>
              <a:gd name="adj2" fmla="val 17117837"/>
              <a:gd name="adj3" fmla="val 178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1C44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C4142A-B4D3-B339-7B3B-8E4A01B4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45" y="0"/>
            <a:ext cx="1389931" cy="2051100"/>
          </a:xfrm>
          <a:prstGeom prst="rect">
            <a:avLst/>
          </a:prstGeom>
        </p:spPr>
      </p:pic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129750" y="14765"/>
            <a:ext cx="888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entury Gothic" panose="020B0502020202020204" pitchFamily="34" charset="0"/>
                <a:ea typeface="MS Gothic" panose="020B0609070205080204" pitchFamily="49" charset="-128"/>
              </a:rPr>
              <a:t>Alpha 01</a:t>
            </a:r>
            <a:endParaRPr sz="2500" dirty="0">
              <a:latin typeface="Century Gothic" panose="020B0502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7711" y="302014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150" dirty="0">
                <a:solidFill>
                  <a:srgbClr val="002060"/>
                </a:solidFill>
              </a:rPr>
              <a:t>Companies that rank high in both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pre-tax</a:t>
            </a:r>
            <a:r>
              <a:rPr lang="en-US" sz="1150" b="1" dirty="0">
                <a:solidFill>
                  <a:srgbClr val="002060"/>
                </a:solidFill>
              </a:rPr>
              <a:t>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income</a:t>
            </a:r>
            <a:r>
              <a:rPr lang="en-US" sz="1150" b="1" dirty="0">
                <a:solidFill>
                  <a:srgbClr val="002060"/>
                </a:solidFill>
              </a:rPr>
              <a:t> </a:t>
            </a:r>
            <a:r>
              <a:rPr lang="en-US" sz="1150" dirty="0">
                <a:solidFill>
                  <a:srgbClr val="002060"/>
                </a:solidFill>
              </a:rPr>
              <a:t>over time and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capital</a:t>
            </a:r>
            <a:r>
              <a:rPr lang="en-US" sz="1150" b="1" dirty="0">
                <a:solidFill>
                  <a:srgbClr val="002060"/>
                </a:solidFill>
              </a:rPr>
              <a:t>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efficiency</a:t>
            </a:r>
            <a:r>
              <a:rPr lang="en-US" sz="1150" b="1" dirty="0">
                <a:solidFill>
                  <a:srgbClr val="002060"/>
                </a:solidFill>
              </a:rPr>
              <a:t> </a:t>
            </a:r>
            <a:r>
              <a:rPr lang="en-US" sz="1150" dirty="0">
                <a:solidFill>
                  <a:srgbClr val="002060"/>
                </a:solidFill>
              </a:rPr>
              <a:t>within their industry are likely to be stronger performers and potentially better investment opportunities.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 dirty="0">
              <a:solidFill>
                <a:srgbClr val="002060"/>
              </a:solidFill>
            </a:endParaRPr>
          </a:p>
        </p:txBody>
      </p:sp>
      <p:sp>
        <p:nvSpPr>
          <p:cNvPr id="462" name="Google Shape;462;p48"/>
          <p:cNvSpPr txBox="1">
            <a:spLocks noGrp="1"/>
          </p:cNvSpPr>
          <p:nvPr>
            <p:ph type="body" idx="2"/>
          </p:nvPr>
        </p:nvSpPr>
        <p:spPr>
          <a:xfrm>
            <a:off x="77710" y="1202578"/>
            <a:ext cx="3066934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002060"/>
                </a:solidFill>
              </a:rPr>
              <a:t>The idea behind is that companies with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higher pretax income </a:t>
            </a:r>
            <a:r>
              <a:rPr lang="en-US" sz="1150" dirty="0">
                <a:solidFill>
                  <a:srgbClr val="002060"/>
                </a:solidFill>
              </a:rPr>
              <a:t>over an extended period of time, along with being efficient with their </a:t>
            </a:r>
            <a:r>
              <a:rPr lang="en-US" sz="1150" b="1" dirty="0">
                <a:solidFill>
                  <a:schemeClr val="bg2">
                    <a:lumMod val="75000"/>
                  </a:schemeClr>
                </a:solidFill>
              </a:rPr>
              <a:t>capital usage</a:t>
            </a:r>
            <a:r>
              <a:rPr lang="en-US" sz="1150" dirty="0">
                <a:solidFill>
                  <a:srgbClr val="002060"/>
                </a:solidFill>
              </a:rPr>
              <a:t>, are more likely to perform better within same type of companies.</a:t>
            </a:r>
            <a:endParaRPr sz="1150" dirty="0">
              <a:solidFill>
                <a:srgbClr val="002060"/>
              </a:solidFill>
            </a:endParaRP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7711" y="257427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rgbClr val="C00000"/>
                </a:solidFill>
              </a:rPr>
              <a:t>Hypothesis</a:t>
            </a:r>
            <a:endParaRPr u="sng" dirty="0">
              <a:solidFill>
                <a:srgbClr val="C00000"/>
              </a:solidFill>
            </a:endParaRPr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77711" y="732179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rgbClr val="C00000"/>
                </a:solidFill>
              </a:rPr>
              <a:t>Source of Idea</a:t>
            </a:r>
            <a:endParaRPr u="sng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753E8-000A-C17E-36E6-2C37B5A8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64" y="821012"/>
            <a:ext cx="5811186" cy="763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1176F5-C27E-DFB7-EF5F-F0DD08DEC94C}"/>
              </a:ext>
            </a:extLst>
          </p:cNvPr>
          <p:cNvCxnSpPr/>
          <p:nvPr/>
        </p:nvCxnSpPr>
        <p:spPr>
          <a:xfrm>
            <a:off x="0" y="601681"/>
            <a:ext cx="9144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B01057-660A-C4B7-2CC0-E135BFADA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38"/>
          <a:stretch/>
        </p:blipFill>
        <p:spPr>
          <a:xfrm>
            <a:off x="3203064" y="1803475"/>
            <a:ext cx="4043834" cy="316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D249B-4EBD-D212-9CA5-17498621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4" y="1974936"/>
            <a:ext cx="1249045" cy="2939816"/>
          </a:xfrm>
          <a:prstGeom prst="rect">
            <a:avLst/>
          </a:prstGeom>
        </p:spPr>
      </p:pic>
      <p:sp>
        <p:nvSpPr>
          <p:cNvPr id="465" name="Google Shape;465;p48"/>
          <p:cNvSpPr/>
          <p:nvPr/>
        </p:nvSpPr>
        <p:spPr>
          <a:xfrm>
            <a:off x="7500944" y="1803475"/>
            <a:ext cx="1513306" cy="311127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3DDBC8-236A-B401-2E74-5F354B17D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44" y="3367668"/>
            <a:ext cx="1513306" cy="1547084"/>
          </a:xfrm>
          <a:prstGeom prst="rect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7514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id="573" name="Google Shape;573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5" y="1406575"/>
            <a:ext cx="3275826" cy="20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7"/>
          <p:cNvSpPr txBox="1"/>
          <p:nvPr/>
        </p:nvSpPr>
        <p:spPr>
          <a:xfrm>
            <a:off x="766350" y="3871700"/>
            <a:ext cx="3733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these graphs, click on them, follow the link, change the data and paste the new graphs here, replacing these ones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8291713" y="1953975"/>
            <a:ext cx="134100" cy="1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7"/>
          <p:cNvSpPr/>
          <p:nvPr/>
        </p:nvSpPr>
        <p:spPr>
          <a:xfrm>
            <a:off x="8291713" y="2404225"/>
            <a:ext cx="134100" cy="13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7"/>
          <p:cNvSpPr/>
          <p:nvPr/>
        </p:nvSpPr>
        <p:spPr>
          <a:xfrm>
            <a:off x="8291713" y="2854475"/>
            <a:ext cx="134100" cy="13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subTitle" idx="4294967295"/>
          </p:nvPr>
        </p:nvSpPr>
        <p:spPr>
          <a:xfrm>
            <a:off x="6230950" y="1816725"/>
            <a:ext cx="2060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Mars (23%)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79" name="Google Shape;579;p57"/>
          <p:cNvSpPr txBox="1">
            <a:spLocks noGrp="1"/>
          </p:cNvSpPr>
          <p:nvPr>
            <p:ph type="subTitle" idx="4294967295"/>
          </p:nvPr>
        </p:nvSpPr>
        <p:spPr>
          <a:xfrm>
            <a:off x="6231025" y="2266975"/>
            <a:ext cx="2060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(43%)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80" name="Google Shape;580;p57"/>
          <p:cNvSpPr txBox="1">
            <a:spLocks noGrp="1"/>
          </p:cNvSpPr>
          <p:nvPr>
            <p:ph type="subTitle" idx="4294967295"/>
          </p:nvPr>
        </p:nvSpPr>
        <p:spPr>
          <a:xfrm>
            <a:off x="6230950" y="2717225"/>
            <a:ext cx="2060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(34%)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5029450" y="3845300"/>
            <a:ext cx="3062100" cy="6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$450,000,000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Revenue in the Sector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2" name="Google Shape;582;p57" title="Gráfic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950" y="1330000"/>
            <a:ext cx="2409650" cy="2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589" name="Google Shape;589;p58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a cold place</a:t>
            </a:r>
            <a:endParaRPr/>
          </a:p>
        </p:txBody>
      </p:sp>
      <p:sp>
        <p:nvSpPr>
          <p:cNvPr id="591" name="Google Shape;591;p58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92" name="Google Shape;592;p58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593" name="Google Shape;593;p58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94" name="Google Shape;594;p58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595" name="Google Shape;595;p5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 </a:t>
            </a:r>
            <a:endParaRPr/>
          </a:p>
        </p:txBody>
      </p:sp>
      <p:sp>
        <p:nvSpPr>
          <p:cNvPr id="601" name="Google Shape;601;p59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—Helena Patterson</a:t>
            </a:r>
            <a:endParaRPr/>
          </a:p>
        </p:txBody>
      </p:sp>
      <p:sp>
        <p:nvSpPr>
          <p:cNvPr id="602" name="Google Shape;602;p59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</p:txBody>
      </p:sp>
      <p:sp>
        <p:nvSpPr>
          <p:cNvPr id="603" name="Google Shape;603;p59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—John Doe</a:t>
            </a:r>
            <a:endParaRPr/>
          </a:p>
        </p:txBody>
      </p:sp>
      <p:sp>
        <p:nvSpPr>
          <p:cNvPr id="604" name="Google Shape;604;p59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“Venus has a beautiful name and is the second planet from the Sun. It’s terribly hot”</a:t>
            </a:r>
            <a:endParaRPr/>
          </a:p>
        </p:txBody>
      </p:sp>
      <p:sp>
        <p:nvSpPr>
          <p:cNvPr id="605" name="Google Shape;605;p59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9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/>
          </a:p>
        </p:txBody>
      </p:sp>
      <p:cxnSp>
        <p:nvCxnSpPr>
          <p:cNvPr id="612" name="Google Shape;612;p60"/>
          <p:cNvCxnSpPr>
            <a:stCxn id="613" idx="2"/>
            <a:endCxn id="614" idx="0"/>
          </p:cNvCxnSpPr>
          <p:nvPr/>
        </p:nvCxnSpPr>
        <p:spPr>
          <a:xfrm rot="-5400000" flipH="1">
            <a:off x="4711625" y="1331175"/>
            <a:ext cx="954000" cy="1575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15" name="Google Shape;615;p60"/>
          <p:cNvCxnSpPr>
            <a:stCxn id="616" idx="0"/>
            <a:endCxn id="613" idx="2"/>
          </p:cNvCxnSpPr>
          <p:nvPr/>
        </p:nvCxnSpPr>
        <p:spPr>
          <a:xfrm rot="-5400000">
            <a:off x="3127663" y="1322835"/>
            <a:ext cx="954000" cy="15921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17" name="Google Shape;617;p60"/>
          <p:cNvCxnSpPr>
            <a:stCxn id="616" idx="2"/>
            <a:endCxn id="618" idx="0"/>
          </p:cNvCxnSpPr>
          <p:nvPr/>
        </p:nvCxnSpPr>
        <p:spPr>
          <a:xfrm rot="-5400000" flipH="1">
            <a:off x="2776213" y="3026985"/>
            <a:ext cx="746400" cy="681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19" name="Google Shape;619;p60"/>
          <p:cNvCxnSpPr>
            <a:stCxn id="620" idx="0"/>
            <a:endCxn id="616" idx="2"/>
          </p:cNvCxnSpPr>
          <p:nvPr/>
        </p:nvCxnSpPr>
        <p:spPr>
          <a:xfrm rot="-5400000">
            <a:off x="2115000" y="3047328"/>
            <a:ext cx="746400" cy="640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21" name="Google Shape;621;p60"/>
          <p:cNvCxnSpPr>
            <a:stCxn id="614" idx="2"/>
            <a:endCxn id="622" idx="0"/>
          </p:cNvCxnSpPr>
          <p:nvPr/>
        </p:nvCxnSpPr>
        <p:spPr>
          <a:xfrm rot="-5400000" flipH="1">
            <a:off x="6116750" y="2854335"/>
            <a:ext cx="746400" cy="1026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23" name="Google Shape;623;p60"/>
          <p:cNvCxnSpPr>
            <a:stCxn id="624" idx="0"/>
            <a:endCxn id="614" idx="2"/>
          </p:cNvCxnSpPr>
          <p:nvPr/>
        </p:nvCxnSpPr>
        <p:spPr>
          <a:xfrm rot="-5400000">
            <a:off x="5089900" y="2854278"/>
            <a:ext cx="746400" cy="1026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3" name="Google Shape;613;p60"/>
          <p:cNvSpPr txBox="1"/>
          <p:nvPr/>
        </p:nvSpPr>
        <p:spPr>
          <a:xfrm>
            <a:off x="3630575" y="1243275"/>
            <a:ext cx="1540500" cy="398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Goal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2039563" y="2595885"/>
            <a:ext cx="1538100" cy="39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Subgoal 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>
            <a:off x="5207450" y="2595885"/>
            <a:ext cx="1538100" cy="39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Subgoal 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60"/>
          <p:cNvSpPr txBox="1"/>
          <p:nvPr/>
        </p:nvSpPr>
        <p:spPr>
          <a:xfrm>
            <a:off x="6570725" y="3740928"/>
            <a:ext cx="865200" cy="39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Earth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60"/>
          <p:cNvSpPr txBox="1"/>
          <p:nvPr/>
        </p:nvSpPr>
        <p:spPr>
          <a:xfrm>
            <a:off x="4517050" y="3740928"/>
            <a:ext cx="865200" cy="39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Jupiter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60"/>
          <p:cNvSpPr txBox="1"/>
          <p:nvPr/>
        </p:nvSpPr>
        <p:spPr>
          <a:xfrm>
            <a:off x="3057600" y="3740928"/>
            <a:ext cx="865200" cy="39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Venus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1735200" y="3740928"/>
            <a:ext cx="865200" cy="39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60"/>
          <p:cNvSpPr txBox="1"/>
          <p:nvPr/>
        </p:nvSpPr>
        <p:spPr>
          <a:xfrm>
            <a:off x="5543888" y="3740928"/>
            <a:ext cx="865200" cy="398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Saturn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6" name="Google Shape;626;p60"/>
          <p:cNvCxnSpPr>
            <a:stCxn id="614" idx="2"/>
            <a:endCxn id="625" idx="0"/>
          </p:cNvCxnSpPr>
          <p:nvPr/>
        </p:nvCxnSpPr>
        <p:spPr>
          <a:xfrm>
            <a:off x="5976500" y="2994585"/>
            <a:ext cx="0" cy="7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2" name="Google Shape;632;p61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4" name="Google Shape;634;p61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terribly hot</a:t>
            </a:r>
            <a:endParaRPr/>
          </a:p>
        </p:txBody>
      </p:sp>
      <p:sp>
        <p:nvSpPr>
          <p:cNvPr id="635" name="Google Shape;635;p61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cold place 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38" name="Google Shape;638;p61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Solar System</a:t>
            </a:r>
            <a:endParaRPr/>
          </a:p>
        </p:txBody>
      </p:sp>
      <p:sp>
        <p:nvSpPr>
          <p:cNvPr id="639" name="Google Shape;639;p61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0" name="Google Shape;640;p61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ringed one and 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gas giant</a:t>
            </a:r>
            <a:endParaRPr/>
          </a:p>
        </p:txBody>
      </p:sp>
      <p:sp>
        <p:nvSpPr>
          <p:cNvPr id="641" name="Google Shape;641;p61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2" name="Google Shape;642;p61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farthest planet from the Sun</a:t>
            </a:r>
            <a:endParaRPr/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67" name="Google Shape;667;p63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1"/>
                </a:solidFill>
              </a:rPr>
              <a:t>Photos:</a:t>
            </a:r>
            <a:endParaRPr b="1">
              <a:solidFill>
                <a:schemeClr val="accent1"/>
              </a:solidFill>
            </a:endParaRP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Side view businessman calculating finance numbers  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Happy woman working laptop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Close up woman working laptop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Man with laptop posing coworkers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1"/>
                </a:solidFill>
              </a:rPr>
              <a:t>Photos:</a:t>
            </a:r>
            <a:endParaRPr b="1">
              <a:solidFill>
                <a:schemeClr val="accent1"/>
              </a:solidFill>
            </a:endParaRP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Business woman looking out window sitting office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Top view office desk with growth chart hands with keyboard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Front view elegant business woman using laptop with copy space</a:t>
            </a:r>
            <a:endParaRPr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Business man enjoying day office</a:t>
            </a:r>
            <a:endParaRPr/>
          </a:p>
          <a:p>
            <a:pPr marL="0" marR="508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59949" y="54024"/>
            <a:ext cx="2836011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</a:rPr>
              <a:t>First Implementation :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9950" y="426351"/>
            <a:ext cx="4160476" cy="63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02060"/>
                </a:solidFill>
              </a:rPr>
              <a:t>The first implementation was to 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rank</a:t>
            </a:r>
            <a:r>
              <a:rPr lang="en-US" sz="1050" dirty="0">
                <a:solidFill>
                  <a:srgbClr val="002060"/>
                </a:solidFill>
              </a:rPr>
              <a:t> companies with higher pre-tax income over an extended period, suggesting better performance persistently.</a:t>
            </a:r>
            <a:endParaRPr sz="1050" dirty="0">
              <a:solidFill>
                <a:srgbClr val="002060"/>
              </a:solidFill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4779848" y="54024"/>
            <a:ext cx="3072237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</a:rPr>
              <a:t>Scope of Improvement :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4779848" y="470159"/>
            <a:ext cx="4423623" cy="78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02060"/>
                </a:solidFill>
              </a:rPr>
              <a:t>This revised model aims to identify companies that not only generate high revenues but also 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effectively manage their tax liabilities</a:t>
            </a:r>
            <a:r>
              <a:rPr lang="en-US" sz="1050" dirty="0">
                <a:solidFill>
                  <a:srgbClr val="002060"/>
                </a:solidFill>
              </a:rPr>
              <a:t>, leading to better overall performance.</a:t>
            </a:r>
            <a:endParaRPr sz="1050" dirty="0">
              <a:solidFill>
                <a:srgbClr val="002060"/>
              </a:solidFill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59949" y="3937263"/>
            <a:ext cx="3734135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Operators</a:t>
            </a:r>
            <a:r>
              <a:rPr lang="en" dirty="0">
                <a:latin typeface="Century Gothic" panose="020B0502020202020204" pitchFamily="34" charset="0"/>
              </a:rPr>
              <a:t> | </a:t>
            </a:r>
            <a:r>
              <a:rPr lang="en" dirty="0">
                <a:solidFill>
                  <a:srgbClr val="00B050"/>
                </a:solidFill>
                <a:latin typeface="Century Gothic" panose="020B0502020202020204" pitchFamily="34" charset="0"/>
              </a:rPr>
              <a:t>Datasets </a:t>
            </a:r>
            <a:r>
              <a:rPr lang="en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  <a:endParaRPr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59948" y="4334649"/>
            <a:ext cx="7764851" cy="474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0000"/>
                </a:solidFill>
                <a:latin typeface="Century Gothic" panose="020B0502020202020204" pitchFamily="34" charset="0"/>
              </a:rPr>
              <a:t>group_rank , ts_rank , quantile </a:t>
            </a:r>
            <a:r>
              <a:rPr lang="en-IN" dirty="0">
                <a:latin typeface="Century Gothic" panose="020B0502020202020204" pitchFamily="34" charset="0"/>
              </a:rPr>
              <a:t>| </a:t>
            </a:r>
            <a:r>
              <a:rPr lang="en-IN" dirty="0">
                <a:solidFill>
                  <a:srgbClr val="00B050"/>
                </a:solidFill>
                <a:latin typeface="Century Gothic" panose="020B0502020202020204" pitchFamily="34" charset="0"/>
              </a:rPr>
              <a:t>pretax_income , income_tax , sales , cap  </a:t>
            </a:r>
            <a:endParaRPr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EE4897-460B-428C-7BCE-23EEFF4A35C9}"/>
              </a:ext>
            </a:extLst>
          </p:cNvPr>
          <p:cNvCxnSpPr/>
          <p:nvPr/>
        </p:nvCxnSpPr>
        <p:spPr>
          <a:xfrm>
            <a:off x="0" y="3950649"/>
            <a:ext cx="9144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9406A1-3372-81AA-C984-4BB3B16F94AF}"/>
              </a:ext>
            </a:extLst>
          </p:cNvPr>
          <p:cNvCxnSpPr>
            <a:cxnSpLocks/>
          </p:cNvCxnSpPr>
          <p:nvPr/>
        </p:nvCxnSpPr>
        <p:spPr>
          <a:xfrm>
            <a:off x="4505093" y="0"/>
            <a:ext cx="0" cy="39372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A610E3-C743-92C4-C896-1BF17DA53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9" y="1145190"/>
            <a:ext cx="4160476" cy="80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1A66F1-C80A-0E2A-AB1E-5F998D07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80" y="2032753"/>
            <a:ext cx="2221451" cy="1818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5C75DA-BD4D-4A23-6CE5-FAF32BA63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61" y="1145191"/>
            <a:ext cx="4160476" cy="80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2F1627-6B74-AA5A-422F-3061B8D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395" y="2032753"/>
            <a:ext cx="2211057" cy="1818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4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>
            <a:spLocks noGrp="1"/>
          </p:cNvSpPr>
          <p:nvPr>
            <p:ph type="title"/>
          </p:nvPr>
        </p:nvSpPr>
        <p:spPr>
          <a:xfrm>
            <a:off x="834964" y="8510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800" dirty="0">
                <a:latin typeface="Century Gothic" panose="020B0502020202020204" pitchFamily="34" charset="0"/>
              </a:rPr>
              <a:t>References</a:t>
            </a:r>
            <a:endParaRPr sz="3800" dirty="0">
              <a:latin typeface="Century Gothic" panose="020B0502020202020204" pitchFamily="34" charset="0"/>
            </a:endParaRPr>
          </a:p>
        </p:txBody>
      </p:sp>
      <p:sp>
        <p:nvSpPr>
          <p:cNvPr id="567" name="Google Shape;567;p56"/>
          <p:cNvSpPr/>
          <p:nvPr/>
        </p:nvSpPr>
        <p:spPr>
          <a:xfrm rot="5400000">
            <a:off x="-2131350" y="2345373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D89A5E8-47C7-7DAE-AE21-E4B5B6C2076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29" name="Google Shape;429;p46"/>
          <p:cNvSpPr/>
          <p:nvPr/>
        </p:nvSpPr>
        <p:spPr>
          <a:xfrm>
            <a:off x="717800" y="1605619"/>
            <a:ext cx="1900200" cy="7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717800" y="2477871"/>
            <a:ext cx="1900200" cy="7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717800" y="3350123"/>
            <a:ext cx="1900200" cy="7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 txBox="1">
            <a:spLocks/>
          </p:cNvSpPr>
          <p:nvPr/>
        </p:nvSpPr>
        <p:spPr>
          <a:xfrm>
            <a:off x="985250" y="1780219"/>
            <a:ext cx="1365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IN" b="1">
                <a:solidFill>
                  <a:schemeClr val="lt1"/>
                </a:solidFill>
              </a:rPr>
              <a:t>Alpha 01</a:t>
            </a:r>
            <a:endParaRPr lang="en-IN" b="1" dirty="0">
              <a:solidFill>
                <a:schemeClr val="lt1"/>
              </a:solidFill>
            </a:endParaRPr>
          </a:p>
        </p:txBody>
      </p:sp>
      <p:sp>
        <p:nvSpPr>
          <p:cNvPr id="434" name="Google Shape;434;p46"/>
          <p:cNvSpPr txBox="1">
            <a:spLocks/>
          </p:cNvSpPr>
          <p:nvPr/>
        </p:nvSpPr>
        <p:spPr>
          <a:xfrm>
            <a:off x="985250" y="2652469"/>
            <a:ext cx="1365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IN" b="1">
                <a:solidFill>
                  <a:schemeClr val="lt1"/>
                </a:solidFill>
              </a:rPr>
              <a:t>Alpha 02</a:t>
            </a:r>
            <a:endParaRPr lang="en-IN" b="1" dirty="0">
              <a:solidFill>
                <a:schemeClr val="lt1"/>
              </a:solidFill>
            </a:endParaRPr>
          </a:p>
        </p:txBody>
      </p:sp>
      <p:sp>
        <p:nvSpPr>
          <p:cNvPr id="435" name="Google Shape;435;p46"/>
          <p:cNvSpPr txBox="1">
            <a:spLocks/>
          </p:cNvSpPr>
          <p:nvPr/>
        </p:nvSpPr>
        <p:spPr>
          <a:xfrm>
            <a:off x="985250" y="3393769"/>
            <a:ext cx="13653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IN" b="1">
                <a:solidFill>
                  <a:schemeClr val="lt1"/>
                </a:solidFill>
              </a:rPr>
              <a:t>Alpha 03</a:t>
            </a:r>
            <a:endParaRPr lang="en-IN" b="1" dirty="0">
              <a:solidFill>
                <a:schemeClr val="lt1"/>
              </a:solidFill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2618000" y="1605619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2618000" y="2477869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6"/>
          <p:cNvSpPr/>
          <p:nvPr/>
        </p:nvSpPr>
        <p:spPr>
          <a:xfrm>
            <a:off x="2618000" y="3350119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 txBox="1">
            <a:spLocks/>
          </p:cNvSpPr>
          <p:nvPr/>
        </p:nvSpPr>
        <p:spPr>
          <a:xfrm>
            <a:off x="2618001" y="1630588"/>
            <a:ext cx="5807999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dirty="0">
                <a:hlinkClick r:id="rId3"/>
              </a:rPr>
              <a:t>Earnings Before Tax (EBT) vs Pretax Income - Overview, How To Calculate (corporatefinanceinstitute.com)</a:t>
            </a:r>
            <a:endParaRPr lang="en-IN" sz="1000" dirty="0">
              <a:latin typeface="Century Gothic" panose="020B0502020202020204" pitchFamily="34" charset="0"/>
            </a:endParaRPr>
          </a:p>
          <a:p>
            <a:endParaRPr lang="en-IN" sz="1000" dirty="0">
              <a:latin typeface="Century Gothic" panose="020B0502020202020204" pitchFamily="34" charset="0"/>
            </a:endParaRPr>
          </a:p>
          <a:p>
            <a:r>
              <a:rPr lang="en-US" sz="1000" dirty="0">
                <a:hlinkClick r:id="rId4"/>
              </a:rPr>
              <a:t>Pretax Profit Margin: Definition, Uses, Calculation, Example (investopedia.com)</a:t>
            </a:r>
            <a:endParaRPr lang="en-US" sz="1000" dirty="0"/>
          </a:p>
        </p:txBody>
      </p:sp>
      <p:sp>
        <p:nvSpPr>
          <p:cNvPr id="447" name="Google Shape;447;p46"/>
          <p:cNvSpPr txBox="1">
            <a:spLocks/>
          </p:cNvSpPr>
          <p:nvPr/>
        </p:nvSpPr>
        <p:spPr>
          <a:xfrm>
            <a:off x="3026499" y="2592469"/>
            <a:ext cx="23085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>
                <a:solidFill>
                  <a:schemeClr val="accent2"/>
                </a:solidFill>
              </a:rPr>
              <a:t>Links here</a:t>
            </a:r>
          </a:p>
        </p:txBody>
      </p:sp>
      <p:sp>
        <p:nvSpPr>
          <p:cNvPr id="448" name="Google Shape;448;p46"/>
          <p:cNvSpPr txBox="1">
            <a:spLocks/>
          </p:cNvSpPr>
          <p:nvPr/>
        </p:nvSpPr>
        <p:spPr>
          <a:xfrm>
            <a:off x="3026499" y="3464719"/>
            <a:ext cx="23085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>
                <a:solidFill>
                  <a:schemeClr val="accent2"/>
                </a:solidFill>
              </a:rPr>
              <a:t>Links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FB2914-07EF-F547-B25D-3917ECA1F71E}"/>
              </a:ext>
            </a:extLst>
          </p:cNvPr>
          <p:cNvCxnSpPr>
            <a:cxnSpLocks/>
          </p:cNvCxnSpPr>
          <p:nvPr/>
        </p:nvCxnSpPr>
        <p:spPr>
          <a:xfrm>
            <a:off x="309301" y="955875"/>
            <a:ext cx="883469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735" name="Google Shape;9735;p77"/>
          <p:cNvSpPr/>
          <p:nvPr/>
        </p:nvSpPr>
        <p:spPr>
          <a:xfrm>
            <a:off x="8426000" y="219667"/>
            <a:ext cx="495332" cy="48501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06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E43F-9702-E1C6-2F5E-15BA97D8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1905"/>
            <a:ext cx="4571999" cy="1022097"/>
          </a:xfrm>
          <a:prstGeom prst="rect">
            <a:avLst/>
          </a:prstGeom>
        </p:spPr>
      </p:pic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125928" y="88186"/>
            <a:ext cx="3858900" cy="719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Thanks</a:t>
            </a:r>
            <a:endParaRPr sz="4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3CD00A-A440-B7FF-66D4-9E2BAD59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895" y="1197466"/>
            <a:ext cx="2335091" cy="1313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1" name="Google Shape;561;p56"/>
          <p:cNvSpPr txBox="1">
            <a:spLocks/>
          </p:cNvSpPr>
          <p:nvPr/>
        </p:nvSpPr>
        <p:spPr>
          <a:xfrm>
            <a:off x="148182" y="4189769"/>
            <a:ext cx="1424378" cy="25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dirty="0"/>
              <a:t>Aditya Prakash</a:t>
            </a:r>
          </a:p>
        </p:txBody>
      </p:sp>
      <p:pic>
        <p:nvPicPr>
          <p:cNvPr id="566" name="Google Shape;566;p56"/>
          <p:cNvPicPr preferRelativeResize="0"/>
          <p:nvPr/>
        </p:nvPicPr>
        <p:blipFill rotWithShape="1">
          <a:blip r:embed="rId5">
            <a:alphaModFix/>
          </a:blip>
          <a:srcRect l="28174" r="3007"/>
          <a:stretch/>
        </p:blipFill>
        <p:spPr>
          <a:xfrm>
            <a:off x="266927" y="3013452"/>
            <a:ext cx="1186887" cy="113355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56"/>
          <p:cNvSpPr txBox="1">
            <a:spLocks/>
          </p:cNvSpPr>
          <p:nvPr/>
        </p:nvSpPr>
        <p:spPr>
          <a:xfrm>
            <a:off x="1962139" y="4189500"/>
            <a:ext cx="1577340" cy="25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dirty="0"/>
              <a:t>Yagyesh Anshul</a:t>
            </a:r>
          </a:p>
        </p:txBody>
      </p:sp>
      <p:pic>
        <p:nvPicPr>
          <p:cNvPr id="565" name="Google Shape;565;p56"/>
          <p:cNvPicPr preferRelativeResize="0"/>
          <p:nvPr/>
        </p:nvPicPr>
        <p:blipFill rotWithShape="1">
          <a:blip r:embed="rId6">
            <a:alphaModFix/>
          </a:blip>
          <a:srcRect r="43081"/>
          <a:stretch/>
        </p:blipFill>
        <p:spPr>
          <a:xfrm>
            <a:off x="2169080" y="2955128"/>
            <a:ext cx="1163459" cy="1133554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563;p56">
            <a:extLst>
              <a:ext uri="{FF2B5EF4-FFF2-40B4-BE49-F238E27FC236}">
                <a16:creationId xmlns:a16="http://schemas.microsoft.com/office/drawing/2014/main" id="{8CFD5C41-D79D-C872-4555-5DADF87D6C16}"/>
              </a:ext>
            </a:extLst>
          </p:cNvPr>
          <p:cNvSpPr txBox="1">
            <a:spLocks/>
          </p:cNvSpPr>
          <p:nvPr/>
        </p:nvSpPr>
        <p:spPr>
          <a:xfrm>
            <a:off x="3798598" y="4189501"/>
            <a:ext cx="1424378" cy="25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dirty="0"/>
              <a:t>Aarav Shyam</a:t>
            </a:r>
          </a:p>
        </p:txBody>
      </p:sp>
      <p:pic>
        <p:nvPicPr>
          <p:cNvPr id="8" name="Google Shape;565;p56">
            <a:extLst>
              <a:ext uri="{FF2B5EF4-FFF2-40B4-BE49-F238E27FC236}">
                <a16:creationId xmlns:a16="http://schemas.microsoft.com/office/drawing/2014/main" id="{FC54D464-9D5D-5E4F-DEF2-98FDA2B212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3081"/>
          <a:stretch/>
        </p:blipFill>
        <p:spPr>
          <a:xfrm>
            <a:off x="3929058" y="2955128"/>
            <a:ext cx="1163459" cy="11335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There’s what you’ll find in this</a:t>
            </a:r>
            <a:r>
              <a:rPr lang="en" b="1"/>
              <a:t>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template: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consulting sales pitch,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An assortment of photos that are suitable for use in the presentation can be found in the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alternative resources</a:t>
            </a:r>
            <a:r>
              <a:rPr lang="en">
                <a:uFill>
                  <a:noFill/>
                </a:uFill>
                <a:hlinkClick r:id="rId6" action="ppaction://hlinksldjump"/>
              </a:rPr>
              <a:t> </a:t>
            </a:r>
            <a:r>
              <a:rPr lang="en" b="1"/>
              <a:t>slide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used</a:t>
            </a:r>
            <a:r>
              <a:rPr lang="en">
                <a:solidFill>
                  <a:schemeClr val="dk1"/>
                </a:solidFill>
              </a:rPr>
              <a:t> in the template.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A selection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illustrations</a:t>
            </a:r>
            <a:r>
              <a:rPr lang="en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b="1">
                <a:uFill>
                  <a:noFill/>
                </a:uFill>
                <a:hlinkClick r:id="rId9"/>
              </a:rPr>
              <a:t>Storyset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to find more.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 b="1"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b="1">
                <a:uFill>
                  <a:noFill/>
                </a:uFill>
                <a:hlinkClick r:id="" action="ppaction://noaction"/>
              </a:rPr>
              <a:t>Sets of 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Alpha 1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Alpha 2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you could describe the topic of the section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4460750" y="28358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Alpha 3 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2868200" y="292754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4460750" y="3265423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-1748583" y="419317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Alpha</a:t>
            </a:r>
            <a:endParaRPr sz="60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-1748583" y="1055808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sp>
        <p:nvSpPr>
          <p:cNvPr id="2" name="Google Shape;214;p33">
            <a:extLst>
              <a:ext uri="{FF2B5EF4-FFF2-40B4-BE49-F238E27FC236}">
                <a16:creationId xmlns:a16="http://schemas.microsoft.com/office/drawing/2014/main" id="{118991CF-8C8D-3136-07F9-1C5E82B6F3C6}"/>
              </a:ext>
            </a:extLst>
          </p:cNvPr>
          <p:cNvSpPr txBox="1">
            <a:spLocks/>
          </p:cNvSpPr>
          <p:nvPr/>
        </p:nvSpPr>
        <p:spPr>
          <a:xfrm>
            <a:off x="4152486" y="245327"/>
            <a:ext cx="4232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N" sz="2600" dirty="0"/>
              <a:t>Hypothesis</a:t>
            </a:r>
          </a:p>
        </p:txBody>
      </p:sp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4CAD3A97-742C-C4AC-3514-744CA0E087C5}"/>
              </a:ext>
            </a:extLst>
          </p:cNvPr>
          <p:cNvSpPr txBox="1">
            <a:spLocks/>
          </p:cNvSpPr>
          <p:nvPr/>
        </p:nvSpPr>
        <p:spPr>
          <a:xfrm>
            <a:off x="4152486" y="1001027"/>
            <a:ext cx="4686713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080" dirty="0"/>
              <a:t>Companies that rank high in both </a:t>
            </a:r>
            <a:r>
              <a:rPr lang="en-US" sz="1080" b="1" dirty="0">
                <a:solidFill>
                  <a:schemeClr val="accent5"/>
                </a:solidFill>
              </a:rPr>
              <a:t>pre-tax income </a:t>
            </a:r>
            <a:r>
              <a:rPr lang="en-US" sz="1080" dirty="0"/>
              <a:t>over time and </a:t>
            </a:r>
            <a:r>
              <a:rPr lang="en-US" sz="1080" b="1" dirty="0">
                <a:solidFill>
                  <a:schemeClr val="accent5"/>
                </a:solidFill>
              </a:rPr>
              <a:t>capital efficiency </a:t>
            </a:r>
            <a:r>
              <a:rPr lang="en-US" sz="1080" dirty="0"/>
              <a:t>within their industry are likely to be stronger performers and potentially better investment opportunities.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1336</Words>
  <Application>Microsoft Office PowerPoint</Application>
  <PresentationFormat>On-screen Show (16:9)</PresentationFormat>
  <Paragraphs>251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Didact Gothic</vt:lpstr>
      <vt:lpstr>Montserrat SemiBold</vt:lpstr>
      <vt:lpstr>Century Gothic</vt:lpstr>
      <vt:lpstr>Inter</vt:lpstr>
      <vt:lpstr>Quicksand Medium</vt:lpstr>
      <vt:lpstr>Fira Sans Extra Condensed Medium</vt:lpstr>
      <vt:lpstr>Barlow</vt:lpstr>
      <vt:lpstr>Arial</vt:lpstr>
      <vt:lpstr>Montserrat</vt:lpstr>
      <vt:lpstr>Management Consulting Toolkit by Slidesgo</vt:lpstr>
      <vt:lpstr>PowerPoint Presentation</vt:lpstr>
      <vt:lpstr>Slide Line</vt:lpstr>
      <vt:lpstr>Alpha 01</vt:lpstr>
      <vt:lpstr>First Implementation :</vt:lpstr>
      <vt:lpstr>References</vt:lpstr>
      <vt:lpstr>Thanks</vt:lpstr>
      <vt:lpstr>Contents of This Template</vt:lpstr>
      <vt:lpstr>Table of Contents</vt:lpstr>
      <vt:lpstr>Alpha</vt:lpstr>
      <vt:lpstr>Our Company</vt:lpstr>
      <vt:lpstr>The Problem</vt:lpstr>
      <vt:lpstr>Understanding the Problem </vt:lpstr>
      <vt:lpstr>Maturity Model</vt:lpstr>
      <vt:lpstr>The “Entering a New Market” Framework Includes 3 Components</vt:lpstr>
      <vt:lpstr>Business Roadmap</vt:lpstr>
      <vt:lpstr>SWOT</vt:lpstr>
      <vt:lpstr>Financial Analysis</vt:lpstr>
      <vt:lpstr>Ansoff Growth Matrix</vt:lpstr>
      <vt:lpstr>Segmentation by Distribution</vt:lpstr>
      <vt:lpstr>Strategy Map</vt:lpstr>
      <vt:lpstr>Our Solution</vt:lpstr>
      <vt:lpstr>Awesome Words</vt:lpstr>
      <vt:lpstr>—Someone Famous</vt:lpstr>
      <vt:lpstr>PowerPoint Presentation</vt:lpstr>
      <vt:lpstr>5,600.00</vt:lpstr>
      <vt:lpstr>A picture always reinforces the concept</vt:lpstr>
      <vt:lpstr>Target</vt:lpstr>
      <vt:lpstr>Our Target</vt:lpstr>
      <vt:lpstr>55%</vt:lpstr>
      <vt:lpstr>Market Research</vt:lpstr>
      <vt:lpstr>Our Partners </vt:lpstr>
      <vt:lpstr>Testimonials </vt:lpstr>
      <vt:lpstr>Upcoming Goals</vt:lpstr>
      <vt:lpstr>Awards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ADITYA PRAKASH</dc:creator>
  <cp:lastModifiedBy>ADITYA PRAKASH</cp:lastModifiedBy>
  <cp:revision>8</cp:revision>
  <dcterms:modified xsi:type="dcterms:W3CDTF">2024-07-05T11:40:27Z</dcterms:modified>
</cp:coreProperties>
</file>